
<file path=[Content_Types].xml><?xml version="1.0" encoding="utf-8"?>
<Types xmlns="http://schemas.openxmlformats.org/package/2006/content-types">
  <Override PartName="/ppt/charts/chart1.xml" ContentType="application/vnd.openxmlformats-officedocument.drawingml.chart+xml"/>
  <Override PartName="/ppt/slideLayouts/slideLayout1.xml" ContentType="application/vnd.openxmlformats-officedocument.presentationml.slideLayout+xml"/>
  <Override PartName="/ppt/notesSlides/notesSlide5.xml" ContentType="application/vnd.openxmlformats-officedocument.presentationml.notesSlide+xml"/>
  <Default Extension="rels" ContentType="application/vnd.openxmlformats-package.relationships+xml"/>
  <Default Extension="jpeg" ContentType="image/jpeg"/>
  <Default Extension="xml" ContentType="application/xml"/>
  <Override PartName="/ppt/slides/slide9.xml" ContentType="application/vnd.openxmlformats-officedocument.presentationml.slide+xml"/>
  <Override PartName="/ppt/notesSlides/notesSlide3.xml" ContentType="application/vnd.openxmlformats-officedocument.presentationml.notesSlide+xml"/>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notesSlides/notesSlide1.xml" ContentType="application/vnd.openxmlformats-officedocument.presentationml.notesSlide+xml"/>
  <Override PartName="/ppt/notesSlides/notesSlide8.xml" ContentType="application/vnd.openxmlformats-officedocument.presentationml.notesSlide+xml"/>
  <Override PartName="/ppt/slideLayouts/slideLayout6.xml" ContentType="application/vnd.openxmlformats-officedocument.presentationml.slideLayout+xml"/>
  <Override PartName="/ppt/slides/slide5.xml" ContentType="application/vnd.openxmlformats-officedocument.presentationml.slide+xml"/>
  <Override PartName="/ppt/theme/theme2.xml" ContentType="application/vnd.openxmlformats-officedocument.them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ppt/charts/chart4.xml" ContentType="application/vnd.openxmlformats-officedocument.drawingml.chart+xml"/>
  <Override PartName="/docProps/core.xml" ContentType="application/vnd.openxmlformats-package.core-properties+xml"/>
  <Override PartName="/docProps/app.xml" ContentType="application/vnd.openxmlformats-officedocument.extended-properties+xml"/>
  <Override PartName="/ppt/charts/chart2.xml" ContentType="application/vnd.openxmlformats-officedocument.drawingml.chart+xml"/>
  <Override PartName="/ppt/slideLayouts/slideLayout2.xml" ContentType="application/vnd.openxmlformats-officedocument.presentationml.slideLayout+xml"/>
  <Override PartName="/ppt/slides/slide1.xml" ContentType="application/vnd.openxmlformats-officedocument.presentationml.slide+xml"/>
  <Override PartName="/ppt/notesSlides/notesSlide6.xml" ContentType="application/vnd.openxmlformats-officedocument.presentationml.notesSlide+xml"/>
  <Default Extension="bin" ContentType="application/vnd.openxmlformats-officedocument.presentationml.printerSettings"/>
  <Override PartName="/ppt/notesSlides/notesSlide4.xml" ContentType="application/vnd.openxmlformats-officedocument.presentationml.notesSlide+xml"/>
  <Override PartName="/ppt/slides/slide10.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notesSlides/notesSlide2.xml" ContentType="application/vnd.openxmlformats-officedocument.presentationml.notesSlide+xml"/>
  <Override PartName="/ppt/notesSlides/notesSlide9.xml" ContentType="application/vnd.openxmlformats-officedocument.presentationml.notesSlide+xml"/>
  <Override PartName="/ppt/slideLayouts/slideLayout7.xml" ContentType="application/vnd.openxmlformats-officedocument.presentationml.slideLayout+xml"/>
  <Override PartName="/ppt/slides/slide6.xml" ContentType="application/vnd.openxmlformats-officedocument.presentationml.slide+xml"/>
  <Override PartName="/ppt/notesMasters/notesMaster1.xml" ContentType="application/vnd.openxmlformats-officedocument.presentationml.notesMaster+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charts/chart3.xml" ContentType="application/vnd.openxmlformats-officedocument.drawingml.chart+xml"/>
  <Override PartName="/ppt/slideLayouts/slideLayout3.xml" ContentType="application/vnd.openxmlformats-officedocument.presentationml.slideLayout+xml"/>
  <Override PartName="/ppt/slides/slide2.xml" ContentType="application/vnd.openxmlformats-officedocument.presentationml.slide+xml"/>
  <Override PartName="/ppt/notesSlides/notesSlide7.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868" r:id="rId1"/>
  </p:sldMasterIdLst>
  <p:notesMasterIdLst>
    <p:notesMasterId r:id="rId12"/>
  </p:notesMasterIdLst>
  <p:sldIdLst>
    <p:sldId id="259" r:id="rId2"/>
    <p:sldId id="257" r:id="rId3"/>
    <p:sldId id="258" r:id="rId4"/>
    <p:sldId id="268" r:id="rId5"/>
    <p:sldId id="269" r:id="rId6"/>
    <p:sldId id="270" r:id="rId7"/>
    <p:sldId id="263" r:id="rId8"/>
    <p:sldId id="264" r:id="rId9"/>
    <p:sldId id="272" r:id="rId10"/>
    <p:sldId id="271" r:id="rId11"/>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80" d="100"/>
          <a:sy n="80" d="100"/>
        </p:scale>
        <p:origin x="-1160" y="-11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notesMaster" Target="notesMasters/notesMaster1.xml"/><Relationship Id="rId13" Type="http://schemas.openxmlformats.org/officeDocument/2006/relationships/printerSettings" Target="printerSettings/printerSettings1.bin"/><Relationship Id="rId14" Type="http://schemas.openxmlformats.org/officeDocument/2006/relationships/presProps" Target="presProps.xml"/><Relationship Id="rId15" Type="http://schemas.openxmlformats.org/officeDocument/2006/relationships/viewProps" Target="viewProps.xml"/><Relationship Id="rId16" Type="http://schemas.openxmlformats.org/officeDocument/2006/relationships/theme" Target="theme/theme1.xml"/><Relationship Id="rId1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charts/_rels/chart1.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Data:Year%203:Graphs%20for%20Physics%20Powerpoint_Partial%20Data%20June%202013.xlsx" TargetMode="External"/></Relationships>
</file>

<file path=ppt/charts/_rels/chart2.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Data:Year%203:Graphs%20for%20Physics%20Powerpoint_Partial%20Data%20June%202013.xlsx" TargetMode="External"/></Relationships>
</file>

<file path=ppt/charts/_rels/chart3.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Data:Year%203:Graphs%20for%20Physics%20Powerpoint_Partial%20Data%20June%202013.xlsx" TargetMode="External"/></Relationships>
</file>

<file path=ppt/charts/_rels/chart4.xml.rels><?xml version="1.0" encoding="UTF-8" standalone="yes"?>
<Relationships xmlns="http://schemas.openxmlformats.org/package/2006/relationships"><Relationship Id="rId1" Type="http://schemas.openxmlformats.org/officeDocument/2006/relationships/oleObject" Target="Macintosh%20HD:Users:dianeschilder.TimeCapsule:Documents:MSP%20Tritec:Data:Year%203:Graphs%20for%20Physics%20Powerpoint_Partial%20Data%20June%202013.xlsx" TargetMode="External"/></Relationships>
</file>

<file path=ppt/charts/chart1.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tx>
            <c:strRef>
              <c:f>'Tech for Teaching'!$A$2</c:f>
              <c:strCache>
                <c:ptCount val="1"/>
                <c:pt idx="0">
                  <c:v>Pre</c:v>
                </c:pt>
              </c:strCache>
            </c:strRef>
          </c:tx>
          <c:spPr>
            <a:solidFill>
              <a:schemeClr val="accent1">
                <a:lumMod val="40000"/>
                <a:lumOff val="60000"/>
              </a:schemeClr>
            </a:solidFill>
            <a:ln>
              <a:solidFill>
                <a:schemeClr val="tx2"/>
              </a:solidFill>
            </a:ln>
          </c:spPr>
          <c:cat>
            <c:strRef>
              <c:f>'Tech for Teaching'!$B$1:$F$1</c:f>
              <c:strCache>
                <c:ptCount val="5"/>
                <c:pt idx="0">
                  <c:v>Enhance teaching and learning</c:v>
                </c:pt>
                <c:pt idx="1">
                  <c:v>Planning and organization</c:v>
                </c:pt>
                <c:pt idx="2">
                  <c:v>Assistive devices</c:v>
                </c:pt>
                <c:pt idx="3">
                  <c:v>Wikis static</c:v>
                </c:pt>
                <c:pt idx="4">
                  <c:v>Wikis interactive</c:v>
                </c:pt>
              </c:strCache>
            </c:strRef>
          </c:cat>
          <c:val>
            <c:numRef>
              <c:f>'Tech for Teaching'!$B$2:$F$2</c:f>
              <c:numCache>
                <c:formatCode>General</c:formatCode>
                <c:ptCount val="5"/>
                <c:pt idx="0">
                  <c:v>2.14</c:v>
                </c:pt>
                <c:pt idx="1">
                  <c:v>2.22</c:v>
                </c:pt>
                <c:pt idx="2">
                  <c:v>3.09</c:v>
                </c:pt>
                <c:pt idx="3">
                  <c:v>2.54</c:v>
                </c:pt>
                <c:pt idx="4">
                  <c:v>2.86</c:v>
                </c:pt>
              </c:numCache>
            </c:numRef>
          </c:val>
        </c:ser>
        <c:ser>
          <c:idx val="1"/>
          <c:order val="1"/>
          <c:tx>
            <c:strRef>
              <c:f>'Tech for Teaching'!$A$3</c:f>
              <c:strCache>
                <c:ptCount val="1"/>
                <c:pt idx="0">
                  <c:v>Post</c:v>
                </c:pt>
              </c:strCache>
            </c:strRef>
          </c:tx>
          <c:spPr>
            <a:solidFill>
              <a:schemeClr val="tx2"/>
            </a:solidFill>
          </c:spPr>
          <c:cat>
            <c:strRef>
              <c:f>'Tech for Teaching'!$B$1:$F$1</c:f>
              <c:strCache>
                <c:ptCount val="5"/>
                <c:pt idx="0">
                  <c:v>Enhance teaching and learning</c:v>
                </c:pt>
                <c:pt idx="1">
                  <c:v>Planning and organization</c:v>
                </c:pt>
                <c:pt idx="2">
                  <c:v>Assistive devices</c:v>
                </c:pt>
                <c:pt idx="3">
                  <c:v>Wikis static</c:v>
                </c:pt>
                <c:pt idx="4">
                  <c:v>Wikis interactive</c:v>
                </c:pt>
              </c:strCache>
            </c:strRef>
          </c:cat>
          <c:val>
            <c:numRef>
              <c:f>'Tech for Teaching'!$B$3:$F$3</c:f>
              <c:numCache>
                <c:formatCode>General</c:formatCode>
                <c:ptCount val="5"/>
                <c:pt idx="0">
                  <c:v>4.33</c:v>
                </c:pt>
                <c:pt idx="1">
                  <c:v>4.33</c:v>
                </c:pt>
                <c:pt idx="2">
                  <c:v>3.4</c:v>
                </c:pt>
                <c:pt idx="3">
                  <c:v>3.53</c:v>
                </c:pt>
                <c:pt idx="4">
                  <c:v>4.13</c:v>
                </c:pt>
              </c:numCache>
            </c:numRef>
          </c:val>
        </c:ser>
        <c:axId val="191219784"/>
        <c:axId val="191222840"/>
      </c:barChart>
      <c:catAx>
        <c:axId val="191219784"/>
        <c:scaling>
          <c:orientation val="minMax"/>
        </c:scaling>
        <c:axPos val="b"/>
        <c:tickLblPos val="nextTo"/>
        <c:txPr>
          <a:bodyPr/>
          <a:lstStyle/>
          <a:p>
            <a:pPr>
              <a:defRPr sz="1200"/>
            </a:pPr>
            <a:endParaRPr lang="en-US"/>
          </a:p>
        </c:txPr>
        <c:crossAx val="191222840"/>
        <c:crosses val="autoZero"/>
        <c:auto val="1"/>
        <c:lblAlgn val="ctr"/>
        <c:lblOffset val="100"/>
      </c:catAx>
      <c:valAx>
        <c:axId val="191222840"/>
        <c:scaling>
          <c:orientation val="minMax"/>
        </c:scaling>
        <c:axPos val="l"/>
        <c:majorGridlines/>
        <c:numFmt formatCode="General" sourceLinked="1"/>
        <c:tickLblPos val="nextTo"/>
        <c:crossAx val="191219784"/>
        <c:crosses val="autoZero"/>
        <c:crossBetween val="between"/>
      </c:valAx>
    </c:plotArea>
    <c:legend>
      <c:legendPos val="r"/>
      <c:layout/>
      <c:txPr>
        <a:bodyPr/>
        <a:lstStyle/>
        <a:p>
          <a:pPr>
            <a:defRPr sz="1200"/>
          </a:pPr>
          <a:endParaRPr lang="en-US"/>
        </a:p>
      </c:txPr>
    </c:legend>
    <c:plotVisOnly val="1"/>
  </c:chart>
  <c:externalData r:id="rId1"/>
</c:chartSpace>
</file>

<file path=ppt/charts/chart2.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tx>
            <c:strRef>
              <c:f>'Tech for Teaching'!$G$2</c:f>
              <c:strCache>
                <c:ptCount val="1"/>
                <c:pt idx="0">
                  <c:v>Pre</c:v>
                </c:pt>
              </c:strCache>
            </c:strRef>
          </c:tx>
          <c:spPr>
            <a:solidFill>
              <a:schemeClr val="accent1">
                <a:lumMod val="20000"/>
                <a:lumOff val="80000"/>
              </a:schemeClr>
            </a:solidFill>
            <a:ln>
              <a:solidFill>
                <a:schemeClr val="tx2"/>
              </a:solidFill>
            </a:ln>
          </c:spPr>
          <c:cat>
            <c:strRef>
              <c:f>'Tech for Teaching'!$H$1:$J$1</c:f>
              <c:strCache>
                <c:ptCount val="3"/>
                <c:pt idx="0">
                  <c:v>Designing student activities</c:v>
                </c:pt>
                <c:pt idx="1">
                  <c:v>Implementing student activities</c:v>
                </c:pt>
                <c:pt idx="2">
                  <c:v>Assessing students</c:v>
                </c:pt>
              </c:strCache>
            </c:strRef>
          </c:cat>
          <c:val>
            <c:numRef>
              <c:f>'Tech for Teaching'!$H$2:$J$2</c:f>
              <c:numCache>
                <c:formatCode>General</c:formatCode>
                <c:ptCount val="3"/>
                <c:pt idx="0">
                  <c:v>2.36</c:v>
                </c:pt>
                <c:pt idx="1">
                  <c:v>2.32</c:v>
                </c:pt>
                <c:pt idx="2">
                  <c:v>2.77</c:v>
                </c:pt>
              </c:numCache>
            </c:numRef>
          </c:val>
        </c:ser>
        <c:ser>
          <c:idx val="1"/>
          <c:order val="1"/>
          <c:tx>
            <c:strRef>
              <c:f>'Tech for Teaching'!$G$3</c:f>
              <c:strCache>
                <c:ptCount val="1"/>
                <c:pt idx="0">
                  <c:v>Post</c:v>
                </c:pt>
              </c:strCache>
            </c:strRef>
          </c:tx>
          <c:spPr>
            <a:solidFill>
              <a:schemeClr val="tx2"/>
            </a:solidFill>
          </c:spPr>
          <c:cat>
            <c:strRef>
              <c:f>'Tech for Teaching'!$H$1:$J$1</c:f>
              <c:strCache>
                <c:ptCount val="3"/>
                <c:pt idx="0">
                  <c:v>Designing student activities</c:v>
                </c:pt>
                <c:pt idx="1">
                  <c:v>Implementing student activities</c:v>
                </c:pt>
                <c:pt idx="2">
                  <c:v>Assessing students</c:v>
                </c:pt>
              </c:strCache>
            </c:strRef>
          </c:cat>
          <c:val>
            <c:numRef>
              <c:f>'Tech for Teaching'!$H$3:$J$3</c:f>
              <c:numCache>
                <c:formatCode>General</c:formatCode>
                <c:ptCount val="3"/>
                <c:pt idx="0">
                  <c:v>4.13</c:v>
                </c:pt>
                <c:pt idx="1">
                  <c:v>4.6</c:v>
                </c:pt>
                <c:pt idx="2">
                  <c:v>3.73</c:v>
                </c:pt>
              </c:numCache>
            </c:numRef>
          </c:val>
        </c:ser>
        <c:axId val="264256856"/>
        <c:axId val="297158456"/>
      </c:barChart>
      <c:catAx>
        <c:axId val="264256856"/>
        <c:scaling>
          <c:orientation val="minMax"/>
        </c:scaling>
        <c:axPos val="b"/>
        <c:tickLblPos val="nextTo"/>
        <c:txPr>
          <a:bodyPr/>
          <a:lstStyle/>
          <a:p>
            <a:pPr>
              <a:defRPr sz="1600"/>
            </a:pPr>
            <a:endParaRPr lang="en-US"/>
          </a:p>
        </c:txPr>
        <c:crossAx val="297158456"/>
        <c:crosses val="autoZero"/>
        <c:auto val="1"/>
        <c:lblAlgn val="ctr"/>
        <c:lblOffset val="100"/>
      </c:catAx>
      <c:valAx>
        <c:axId val="297158456"/>
        <c:scaling>
          <c:orientation val="minMax"/>
        </c:scaling>
        <c:axPos val="l"/>
        <c:majorGridlines/>
        <c:numFmt formatCode="General" sourceLinked="1"/>
        <c:tickLblPos val="nextTo"/>
        <c:crossAx val="264256856"/>
        <c:crosses val="autoZero"/>
        <c:crossBetween val="between"/>
      </c:valAx>
    </c:plotArea>
    <c:legend>
      <c:legendPos val="r"/>
      <c:layout/>
    </c:legend>
    <c:plotVisOnly val="1"/>
  </c:chart>
  <c:externalData r:id="rId1"/>
</c:chartSpace>
</file>

<file path=ppt/charts/chart3.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spPr>
            <a:solidFill>
              <a:schemeClr val="accent1"/>
            </a:solidFill>
            <a:ln>
              <a:solidFill>
                <a:schemeClr val="tx2"/>
              </a:solidFill>
            </a:ln>
          </c:spPr>
          <c:dLbls>
            <c:dLbl>
              <c:idx val="0"/>
              <c:layout/>
              <c:dLblPos val="outEnd"/>
              <c:showVal val="1"/>
            </c:dLbl>
            <c:dLbl>
              <c:idx val="1"/>
              <c:layout/>
              <c:dLblPos val="outEnd"/>
              <c:showVal val="1"/>
            </c:dLbl>
            <c:delete val="1"/>
          </c:dLbls>
          <c:cat>
            <c:strRef>
              <c:f>Scores!$B$1:$C$1</c:f>
              <c:strCache>
                <c:ptCount val="2"/>
                <c:pt idx="0">
                  <c:v>Pre</c:v>
                </c:pt>
                <c:pt idx="1">
                  <c:v>Post</c:v>
                </c:pt>
              </c:strCache>
            </c:strRef>
          </c:cat>
          <c:val>
            <c:numRef>
              <c:f>Scores!$B$2:$C$2</c:f>
              <c:numCache>
                <c:formatCode>0%</c:formatCode>
                <c:ptCount val="2"/>
                <c:pt idx="0">
                  <c:v>0.393181818181818</c:v>
                </c:pt>
                <c:pt idx="1">
                  <c:v>0.735454545454545</c:v>
                </c:pt>
              </c:numCache>
            </c:numRef>
          </c:val>
        </c:ser>
        <c:axId val="297122264"/>
        <c:axId val="264271864"/>
      </c:barChart>
      <c:catAx>
        <c:axId val="297122264"/>
        <c:scaling>
          <c:orientation val="minMax"/>
        </c:scaling>
        <c:axPos val="b"/>
        <c:tickLblPos val="nextTo"/>
        <c:txPr>
          <a:bodyPr/>
          <a:lstStyle/>
          <a:p>
            <a:pPr>
              <a:defRPr sz="1400"/>
            </a:pPr>
            <a:endParaRPr lang="en-US"/>
          </a:p>
        </c:txPr>
        <c:crossAx val="264271864"/>
        <c:crosses val="autoZero"/>
        <c:auto val="1"/>
        <c:lblAlgn val="ctr"/>
        <c:lblOffset val="100"/>
      </c:catAx>
      <c:valAx>
        <c:axId val="264271864"/>
        <c:scaling>
          <c:orientation val="minMax"/>
          <c:max val="1.0"/>
          <c:min val="0.0"/>
        </c:scaling>
        <c:axPos val="l"/>
        <c:majorGridlines/>
        <c:numFmt formatCode="0%" sourceLinked="1"/>
        <c:tickLblPos val="nextTo"/>
        <c:crossAx val="297122264"/>
        <c:crosses val="autoZero"/>
        <c:crossBetween val="between"/>
      </c:valAx>
    </c:plotArea>
    <c:plotVisOnly val="1"/>
  </c:chart>
  <c:externalData r:id="rId1"/>
</c:chartSpace>
</file>

<file path=ppt/charts/chart4.xml><?xml version="1.0" encoding="utf-8"?>
<c:chartSpace xmlns:c="http://schemas.openxmlformats.org/drawingml/2006/chart" xmlns:a="http://schemas.openxmlformats.org/drawingml/2006/main" xmlns:r="http://schemas.openxmlformats.org/officeDocument/2006/relationships">
  <c:date1904 val="1"/>
  <c:lang val="en-US"/>
  <c:style val="18"/>
  <c:chart>
    <c:plotArea>
      <c:layout/>
      <c:barChart>
        <c:barDir val="col"/>
        <c:grouping val="clustered"/>
        <c:ser>
          <c:idx val="0"/>
          <c:order val="0"/>
          <c:dLbls>
            <c:dLbl>
              <c:idx val="0"/>
              <c:layout/>
              <c:dLblPos val="ctr"/>
              <c:showVal val="1"/>
            </c:dLbl>
            <c:dLbl>
              <c:idx val="1"/>
              <c:layout/>
              <c:dLblPos val="ctr"/>
              <c:showVal val="1"/>
            </c:dLbl>
            <c:dLbl>
              <c:idx val="2"/>
              <c:layout/>
              <c:dLblPos val="ctr"/>
              <c:showVal val="1"/>
            </c:dLbl>
            <c:dLbl>
              <c:idx val="3"/>
              <c:layout/>
              <c:dLblPos val="ctr"/>
              <c:showVal val="1"/>
            </c:dLbl>
            <c:dLbl>
              <c:idx val="4"/>
              <c:layout/>
              <c:dLblPos val="ctr"/>
              <c:showVal val="1"/>
            </c:dLbl>
            <c:delete val="1"/>
          </c:dLbls>
          <c:cat>
            <c:strRef>
              <c:f>'Quality of course'!$A$1:$E$1</c:f>
              <c:strCache>
                <c:ptCount val="5"/>
                <c:pt idx="0">
                  <c:v>Balance of content and pedagogy</c:v>
                </c:pt>
                <c:pt idx="1">
                  <c:v>Coherence</c:v>
                </c:pt>
                <c:pt idx="2">
                  <c:v>Modeled good practice</c:v>
                </c:pt>
                <c:pt idx="3">
                  <c:v>Planning and organization</c:v>
                </c:pt>
                <c:pt idx="4">
                  <c:v>Met objectives</c:v>
                </c:pt>
              </c:strCache>
            </c:strRef>
          </c:cat>
          <c:val>
            <c:numRef>
              <c:f>'Quality of course'!$A$2:$E$2</c:f>
              <c:numCache>
                <c:formatCode>0%</c:formatCode>
                <c:ptCount val="5"/>
                <c:pt idx="0">
                  <c:v>0.923076923076923</c:v>
                </c:pt>
                <c:pt idx="1">
                  <c:v>0.923076923076923</c:v>
                </c:pt>
                <c:pt idx="2">
                  <c:v>1.0</c:v>
                </c:pt>
                <c:pt idx="3">
                  <c:v>0.923076923076923</c:v>
                </c:pt>
                <c:pt idx="4">
                  <c:v>0.923076923076923</c:v>
                </c:pt>
              </c:numCache>
            </c:numRef>
          </c:val>
        </c:ser>
        <c:axId val="360942936"/>
        <c:axId val="361256664"/>
      </c:barChart>
      <c:catAx>
        <c:axId val="360942936"/>
        <c:scaling>
          <c:orientation val="minMax"/>
        </c:scaling>
        <c:axPos val="b"/>
        <c:tickLblPos val="nextTo"/>
        <c:crossAx val="361256664"/>
        <c:crosses val="autoZero"/>
        <c:auto val="1"/>
        <c:lblAlgn val="ctr"/>
        <c:lblOffset val="100"/>
      </c:catAx>
      <c:valAx>
        <c:axId val="361256664"/>
        <c:scaling>
          <c:orientation val="minMax"/>
          <c:max val="1.0"/>
          <c:min val="0.0"/>
        </c:scaling>
        <c:axPos val="l"/>
        <c:majorGridlines/>
        <c:numFmt formatCode="0%" sourceLinked="1"/>
        <c:tickLblPos val="nextTo"/>
        <c:crossAx val="360942936"/>
        <c:crosses val="autoZero"/>
        <c:crossBetween val="between"/>
      </c:valAx>
    </c:plotArea>
    <c:plotVisOnly val="1"/>
  </c:chart>
  <c:externalData r:id="rId1"/>
</c:chartSpace>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44702DF-CBC1-864A-BD8B-BE2922799945}" type="datetimeFigureOut">
              <a:rPr lang="en-US" smtClean="0"/>
              <a:pPr/>
              <a:t>6/11/13</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81586A5-D3EE-E541-A1B2-F1D196FEEE85}" type="slidenum">
              <a:rPr lang="en-US" smtClean="0"/>
              <a:pPr/>
              <a:t>‹#›</a:t>
            </a:fld>
            <a:endParaRPr lang="en-US" dirty="0"/>
          </a:p>
        </p:txBody>
      </p:sp>
    </p:spTree>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18434" name="Rectangle 7"/>
          <p:cNvSpPr>
            <a:spLocks noGrp="1" noChangeArrowheads="1"/>
          </p:cNvSpPr>
          <p:nvPr>
            <p:ph type="sldNum" sz="quarter" idx="5"/>
          </p:nvPr>
        </p:nvSpPr>
        <p:spPr>
          <a:noFill/>
        </p:spPr>
        <p:txBody>
          <a:bodyPr/>
          <a:lstStyle/>
          <a:p>
            <a:fld id="{903E358E-E331-154D-AECE-09B3129451EA}" type="slidenum">
              <a:rPr lang="en-US"/>
              <a:pPr/>
              <a:t>2</a:t>
            </a:fld>
            <a:endParaRPr lang="en-US" dirty="0"/>
          </a:p>
        </p:txBody>
      </p:sp>
      <p:sp>
        <p:nvSpPr>
          <p:cNvPr id="18435" name="Rectangle 2"/>
          <p:cNvSpPr>
            <a:spLocks noGrp="1" noRot="1" noChangeAspect="1" noChangeArrowheads="1"/>
          </p:cNvSpPr>
          <p:nvPr>
            <p:ph type="sldImg"/>
          </p:nvPr>
        </p:nvSpPr>
        <p:spPr>
          <a:solidFill>
            <a:srgbClr val="FFFFFF"/>
          </a:solidFill>
          <a:ln/>
        </p:spPr>
      </p:sp>
      <p:sp>
        <p:nvSpPr>
          <p:cNvPr id="18436"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3</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4</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5</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6</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7</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8</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9</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Rectangle 7"/>
          <p:cNvSpPr>
            <a:spLocks noGrp="1" noChangeArrowheads="1"/>
          </p:cNvSpPr>
          <p:nvPr>
            <p:ph type="sldNum" sz="quarter" idx="5"/>
          </p:nvPr>
        </p:nvSpPr>
        <p:spPr>
          <a:noFill/>
        </p:spPr>
        <p:txBody>
          <a:bodyPr/>
          <a:lstStyle/>
          <a:p>
            <a:fld id="{4E9428B3-36D6-5D42-A0C6-609431138C0F}" type="slidenum">
              <a:rPr lang="en-US"/>
              <a:pPr/>
              <a:t>10</a:t>
            </a:fld>
            <a:endParaRPr lang="en-US" dirty="0"/>
          </a:p>
        </p:txBody>
      </p:sp>
      <p:sp>
        <p:nvSpPr>
          <p:cNvPr id="20483" name="Rectangle 2"/>
          <p:cNvSpPr>
            <a:spLocks noGrp="1" noRot="1" noChangeAspect="1" noChangeArrowheads="1"/>
          </p:cNvSpPr>
          <p:nvPr>
            <p:ph type="sldImg"/>
          </p:nvPr>
        </p:nvSpPr>
        <p:spPr>
          <a:solidFill>
            <a:srgbClr val="FFFFFF"/>
          </a:solidFill>
          <a:ln/>
        </p:spPr>
      </p:sp>
      <p:sp>
        <p:nvSpPr>
          <p:cNvPr id="20484" name="Rectangle 3"/>
          <p:cNvSpPr>
            <a:spLocks noGrp="1" noChangeArrowheads="1"/>
          </p:cNvSpPr>
          <p:nvPr>
            <p:ph type="body" idx="1"/>
          </p:nvPr>
        </p:nvSpPr>
        <p:spPr>
          <a:solidFill>
            <a:srgbClr val="FFFFFF"/>
          </a:solidFill>
          <a:ln>
            <a:solidFill>
              <a:srgbClr val="000000"/>
            </a:solidFill>
          </a:ln>
        </p:spPr>
        <p:txBody>
          <a:bodyPr/>
          <a:lstStyle/>
          <a:p>
            <a:pPr>
              <a:spcBef>
                <a:spcPct val="0"/>
              </a:spcBef>
            </a:pPr>
            <a:endParaRPr lang="en-US" sz="2400" dirty="0">
              <a:latin typeface="Arial"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29E33-B620-47F9-BB04-8846C2A5AFCC}" type="slidenum">
              <a:rPr kumimoji="0" lang="en-US" smtClean="0"/>
              <a:pPr/>
              <a:t>‹#›</a:t>
            </a:fld>
            <a:endParaRPr kumimoji="0"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F02B71-8991-4516-A01E-F1A9ACD28BDC}"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9E29E33-B620-47F9-BB04-8846C2A5AFCC}" type="slidenum">
              <a:rPr kumimoji="0" lang="en-US" smtClean="0"/>
              <a:pPr/>
              <a:t>‹#›</a:t>
            </a:fld>
            <a:endParaRPr kumimoji="0"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7552406-7A66-264F-B29A-D7016AF373CA}" type="datetimeFigureOut">
              <a:rPr lang="en-US" smtClean="0"/>
              <a:pPr/>
              <a:t>6/11/13</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77CB7A21-A080-964E-B548-BDE93B53A81F}"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7552406-7A66-264F-B29A-D7016AF373CA}" type="datetimeFigureOut">
              <a:rPr lang="en-US" smtClean="0"/>
              <a:pPr/>
              <a:t>6/11/13</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7CB7A21-A080-964E-B548-BDE93B53A81F}"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869" r:id="rId1"/>
    <p:sldLayoutId id="2147483870" r:id="rId2"/>
    <p:sldLayoutId id="2147483871" r:id="rId3"/>
    <p:sldLayoutId id="2147483872" r:id="rId4"/>
    <p:sldLayoutId id="2147483873" r:id="rId5"/>
    <p:sldLayoutId id="2147483874" r:id="rId6"/>
    <p:sldLayoutId id="2147483875" r:id="rId7"/>
    <p:sldLayoutId id="2147483876" r:id="rId8"/>
    <p:sldLayoutId id="2147483877" r:id="rId9"/>
    <p:sldLayoutId id="2147483878" r:id="rId10"/>
    <p:sldLayoutId id="214748387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3.xml"/><Relationship Id="rId3" Type="http://schemas.openxmlformats.org/officeDocument/2006/relationships/chart" Target="../charts/char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4.xml"/><Relationship Id="rId3" Type="http://schemas.openxmlformats.org/officeDocument/2006/relationships/chart" Target="../charts/char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5.xml"/><Relationship Id="rId3" Type="http://schemas.openxmlformats.org/officeDocument/2006/relationships/chart" Target="../charts/char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6.xml"/><Relationship Id="rId3" Type="http://schemas.openxmlformats.org/officeDocument/2006/relationships/chart" Target="../charts/char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8.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dirty="0" smtClean="0">
                <a:solidFill>
                  <a:schemeClr val="accent1"/>
                </a:solidFill>
              </a:rPr>
              <a:t>Local Evaluation Overview and Preliminary Findings</a:t>
            </a:r>
            <a:endParaRPr lang="en-US" dirty="0">
              <a:solidFill>
                <a:schemeClr val="accent1"/>
              </a:solidFill>
            </a:endParaRPr>
          </a:p>
        </p:txBody>
      </p:sp>
      <p:sp>
        <p:nvSpPr>
          <p:cNvPr id="3" name="Subtitle 2"/>
          <p:cNvSpPr>
            <a:spLocks noGrp="1"/>
          </p:cNvSpPr>
          <p:nvPr>
            <p:ph type="subTitle" idx="1"/>
          </p:nvPr>
        </p:nvSpPr>
        <p:spPr/>
        <p:txBody>
          <a:bodyPr/>
          <a:lstStyle/>
          <a:p>
            <a:r>
              <a:rPr lang="en-US" dirty="0" smtClean="0">
                <a:solidFill>
                  <a:schemeClr val="accent1"/>
                </a:solidFill>
              </a:rPr>
              <a:t>Diane Schilder, </a:t>
            </a:r>
            <a:r>
              <a:rPr lang="en-US" dirty="0" smtClean="0">
                <a:solidFill>
                  <a:schemeClr val="accent1"/>
                </a:solidFill>
              </a:rPr>
              <a:t>EdD</a:t>
            </a:r>
          </a:p>
          <a:p>
            <a:r>
              <a:rPr lang="en-US" dirty="0" smtClean="0">
                <a:solidFill>
                  <a:schemeClr val="accent1"/>
                </a:solidFill>
              </a:rPr>
              <a:t>June 11, 2013</a:t>
            </a:r>
            <a:endParaRPr lang="en-US" dirty="0">
              <a:solidFill>
                <a:schemeClr val="accent1"/>
              </a:solidFill>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t>Next Steps</a:t>
            </a:r>
            <a:endParaRPr lang="en-US"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1447800" y="1295400"/>
            <a:ext cx="7696200" cy="5257800"/>
          </a:xfrm>
        </p:spPr>
        <p:txBody>
          <a:bodyPr>
            <a:normAutofit/>
          </a:bodyPr>
          <a:lstStyle/>
          <a:p>
            <a:pPr marL="508000" lvl="1" indent="-274638" eaLnBrk="1" hangingPunct="1">
              <a:lnSpc>
                <a:spcPct val="90000"/>
              </a:lnSpc>
              <a:buFont typeface="Times" charset="0"/>
              <a:buChar char="•"/>
            </a:pPr>
            <a:r>
              <a:rPr lang="en-US" sz="2000" dirty="0" smtClean="0">
                <a:solidFill>
                  <a:srgbClr val="030303"/>
                </a:solidFill>
              </a:rPr>
              <a:t>Continue to observe </a:t>
            </a:r>
            <a:r>
              <a:rPr lang="en-US" sz="2000" dirty="0" smtClean="0">
                <a:solidFill>
                  <a:srgbClr val="030303"/>
                </a:solidFill>
              </a:rPr>
              <a:t>sample of classrooms</a:t>
            </a:r>
          </a:p>
          <a:p>
            <a:pPr marL="508000" lvl="1" indent="-274638" eaLnBrk="1" hangingPunct="1">
              <a:lnSpc>
                <a:spcPct val="90000"/>
              </a:lnSpc>
              <a:buFont typeface="Times" charset="0"/>
              <a:buChar char="•"/>
            </a:pP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Collect</a:t>
            </a:r>
            <a:r>
              <a:rPr lang="en-US" sz="2000" dirty="0" smtClean="0">
                <a:solidFill>
                  <a:srgbClr val="030303"/>
                </a:solidFill>
              </a:rPr>
              <a:t> student pre </a:t>
            </a:r>
            <a:r>
              <a:rPr lang="en-US" sz="2000" dirty="0" smtClean="0">
                <a:solidFill>
                  <a:srgbClr val="030303"/>
                </a:solidFill>
              </a:rPr>
              <a:t>and post assessment data</a:t>
            </a:r>
          </a:p>
          <a:p>
            <a:pPr marL="508000" lvl="1" indent="-274638" eaLnBrk="1" hangingPunct="1">
              <a:lnSpc>
                <a:spcPct val="90000"/>
              </a:lnSpc>
              <a:buFont typeface="Times" charset="0"/>
              <a:buChar char="•"/>
            </a:pP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Analyze data and submit reports to the Department of Elementary and Secondary </a:t>
            </a:r>
            <a:r>
              <a:rPr lang="en-US" sz="2000" dirty="0" smtClean="0">
                <a:solidFill>
                  <a:srgbClr val="030303"/>
                </a:solidFill>
              </a:rPr>
              <a:t>Education and send to teachers who participated</a:t>
            </a:r>
          </a:p>
          <a:p>
            <a:pPr marL="508000" lvl="1" indent="-274638" eaLnBrk="1" hangingPunct="1">
              <a:lnSpc>
                <a:spcPct val="90000"/>
              </a:lnSpc>
              <a:buNone/>
            </a:pPr>
            <a:endParaRPr lang="en-US" sz="2000" dirty="0" smtClean="0">
              <a:solidFill>
                <a:srgbClr val="030303"/>
              </a:solidFill>
            </a:endParaRPr>
          </a:p>
          <a:p>
            <a:pPr marL="508000" lvl="1" indent="-274638" eaLnBrk="1" hangingPunct="1">
              <a:lnSpc>
                <a:spcPct val="90000"/>
              </a:lnSpc>
              <a:buNone/>
            </a:pPr>
            <a:endParaRPr lang="en-US" sz="2000" dirty="0" smtClean="0">
              <a:solidFill>
                <a:srgbClr val="030303"/>
              </a:solidFill>
            </a:endParaRPr>
          </a:p>
        </p:txBody>
      </p:sp>
      <p:sp>
        <p:nvSpPr>
          <p:cNvPr id="19460" name="Line 4"/>
          <p:cNvSpPr>
            <a:spLocks noChangeShapeType="1"/>
          </p:cNvSpPr>
          <p:nvPr/>
        </p:nvSpPr>
        <p:spPr bwMode="auto">
          <a:xfrm>
            <a:off x="129540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7170"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a:t>Overview of Evaluation</a:t>
            </a:r>
            <a:endParaRPr lang="en-US" dirty="0">
              <a:effectLst>
                <a:outerShdw blurRad="38100" dist="38100" dir="2700000" algn="tl">
                  <a:srgbClr val="000000"/>
                </a:outerShdw>
              </a:effectLst>
            </a:endParaRPr>
          </a:p>
        </p:txBody>
      </p:sp>
      <p:sp>
        <p:nvSpPr>
          <p:cNvPr id="7171" name="Rectangle 3"/>
          <p:cNvSpPr>
            <a:spLocks noGrp="1" noChangeArrowheads="1"/>
          </p:cNvSpPr>
          <p:nvPr>
            <p:ph type="body" idx="4294967295"/>
          </p:nvPr>
        </p:nvSpPr>
        <p:spPr>
          <a:xfrm>
            <a:off x="457200" y="1600200"/>
            <a:ext cx="8229600" cy="4525963"/>
          </a:xfrm>
        </p:spPr>
        <p:txBody>
          <a:bodyPr>
            <a:normAutofit/>
          </a:bodyPr>
          <a:lstStyle/>
          <a:p>
            <a:pPr marL="342900" indent="-342900" eaLnBrk="1" hangingPunct="1">
              <a:lnSpc>
                <a:spcPct val="90000"/>
              </a:lnSpc>
              <a:buFont typeface="Wingdings 2" charset="2"/>
              <a:buNone/>
            </a:pPr>
            <a:r>
              <a:rPr lang="en-US" sz="2000" dirty="0">
                <a:solidFill>
                  <a:srgbClr val="030303"/>
                </a:solidFill>
              </a:rPr>
              <a:t>Purpose of the evaluation:</a:t>
            </a:r>
          </a:p>
          <a:p>
            <a:pPr marL="342900" indent="-342900" eaLnBrk="1" hangingPunct="1">
              <a:lnSpc>
                <a:spcPct val="90000"/>
              </a:lnSpc>
              <a:buFont typeface="Wingdings 2" charset="2"/>
              <a:buNone/>
            </a:pPr>
            <a:endParaRPr lang="en-US" sz="2000" dirty="0">
              <a:solidFill>
                <a:srgbClr val="030303"/>
              </a:solidFill>
            </a:endParaRPr>
          </a:p>
          <a:p>
            <a:pPr marL="342900" indent="-342900" eaLnBrk="1" hangingPunct="1">
              <a:lnSpc>
                <a:spcPct val="90000"/>
              </a:lnSpc>
              <a:buSzTx/>
              <a:buFont typeface="Times" charset="0"/>
              <a:buChar char="•"/>
            </a:pPr>
            <a:r>
              <a:rPr lang="en-US" sz="2000" dirty="0">
                <a:solidFill>
                  <a:srgbClr val="030303"/>
                </a:solidFill>
              </a:rPr>
              <a:t>Document impact of</a:t>
            </a:r>
            <a:r>
              <a:rPr lang="en-US" sz="2000" dirty="0" smtClean="0">
                <a:solidFill>
                  <a:srgbClr val="030303"/>
                </a:solidFill>
              </a:rPr>
              <a:t> project </a:t>
            </a:r>
            <a:r>
              <a:rPr lang="en-US" sz="2000" dirty="0">
                <a:solidFill>
                  <a:srgbClr val="030303"/>
                </a:solidFill>
              </a:rPr>
              <a:t>on teachers and students.</a:t>
            </a:r>
          </a:p>
          <a:p>
            <a:pPr marL="742950" lvl="1" indent="-285750" eaLnBrk="1" hangingPunct="1">
              <a:lnSpc>
                <a:spcPct val="90000"/>
              </a:lnSpc>
              <a:buFontTx/>
              <a:buChar char="–"/>
            </a:pPr>
            <a:r>
              <a:rPr lang="en-US" sz="2000" i="1" dirty="0">
                <a:solidFill>
                  <a:srgbClr val="030303"/>
                </a:solidFill>
              </a:rPr>
              <a:t>Note: Evaluation is focused on the</a:t>
            </a:r>
            <a:r>
              <a:rPr lang="en-US" sz="2000" i="1" dirty="0" smtClean="0">
                <a:solidFill>
                  <a:srgbClr val="030303"/>
                </a:solidFill>
              </a:rPr>
              <a:t> project and </a:t>
            </a:r>
            <a:r>
              <a:rPr lang="en-US" sz="2000" i="1" dirty="0">
                <a:solidFill>
                  <a:srgbClr val="030303"/>
                </a:solidFill>
              </a:rPr>
              <a:t>not individual teachers or students</a:t>
            </a:r>
          </a:p>
          <a:p>
            <a:pPr marL="742950" lvl="1" indent="-285750" eaLnBrk="1" hangingPunct="1">
              <a:lnSpc>
                <a:spcPct val="90000"/>
              </a:lnSpc>
              <a:buFontTx/>
              <a:buNone/>
            </a:pPr>
            <a:endParaRPr lang="en-US" sz="2000" i="1" dirty="0">
              <a:solidFill>
                <a:srgbClr val="030303"/>
              </a:solidFill>
            </a:endParaRPr>
          </a:p>
          <a:p>
            <a:pPr marL="342900" indent="-342900" eaLnBrk="1" hangingPunct="1">
              <a:lnSpc>
                <a:spcPct val="90000"/>
              </a:lnSpc>
              <a:buSzTx/>
              <a:buFont typeface="Times" charset="0"/>
              <a:buChar char="•"/>
            </a:pPr>
            <a:r>
              <a:rPr lang="en-US" sz="2000" dirty="0">
                <a:solidFill>
                  <a:srgbClr val="030303"/>
                </a:solidFill>
              </a:rPr>
              <a:t>Collect and report data about</a:t>
            </a:r>
            <a:r>
              <a:rPr lang="en-US" sz="2000" dirty="0" smtClean="0">
                <a:solidFill>
                  <a:srgbClr val="030303"/>
                </a:solidFill>
              </a:rPr>
              <a:t> project </a:t>
            </a:r>
            <a:r>
              <a:rPr lang="en-US" sz="2000" dirty="0">
                <a:solidFill>
                  <a:srgbClr val="030303"/>
                </a:solidFill>
              </a:rPr>
              <a:t>activities so leaders can improve activities.</a:t>
            </a:r>
          </a:p>
          <a:p>
            <a:pPr marL="342900" indent="-342900" eaLnBrk="1" hangingPunct="1">
              <a:lnSpc>
                <a:spcPct val="90000"/>
              </a:lnSpc>
              <a:buSzTx/>
              <a:buFont typeface="Times" charset="0"/>
              <a:buChar char="•"/>
            </a:pPr>
            <a:endParaRPr lang="en-US" sz="2000" dirty="0">
              <a:solidFill>
                <a:srgbClr val="030303"/>
              </a:solidFill>
            </a:endParaRPr>
          </a:p>
          <a:p>
            <a:pPr marL="342900" indent="-342900" eaLnBrk="1" hangingPunct="1">
              <a:lnSpc>
                <a:spcPct val="90000"/>
              </a:lnSpc>
              <a:buSzTx/>
              <a:buFont typeface="Times" charset="0"/>
              <a:buChar char="•"/>
            </a:pPr>
            <a:r>
              <a:rPr lang="en-US" sz="2000" dirty="0">
                <a:solidFill>
                  <a:srgbClr val="030303"/>
                </a:solidFill>
              </a:rPr>
              <a:t>Report findings to</a:t>
            </a:r>
            <a:r>
              <a:rPr lang="en-US" sz="2000" dirty="0" smtClean="0">
                <a:solidFill>
                  <a:srgbClr val="030303"/>
                </a:solidFill>
              </a:rPr>
              <a:t> State Department </a:t>
            </a:r>
            <a:r>
              <a:rPr lang="en-US" sz="2000" dirty="0">
                <a:solidFill>
                  <a:srgbClr val="030303"/>
                </a:solidFill>
              </a:rPr>
              <a:t>of</a:t>
            </a:r>
            <a:r>
              <a:rPr lang="en-US" sz="2000" dirty="0" smtClean="0">
                <a:solidFill>
                  <a:srgbClr val="030303"/>
                </a:solidFill>
              </a:rPr>
              <a:t> Elementary and Secondary Education</a:t>
            </a:r>
            <a:r>
              <a:rPr lang="en-US" sz="2000" dirty="0">
                <a:solidFill>
                  <a:srgbClr val="030303"/>
                </a:solidFill>
              </a:rPr>
              <a:t>, TRITEC and participating districts.</a:t>
            </a:r>
            <a:endParaRPr lang="en-US" sz="1800" dirty="0">
              <a:solidFill>
                <a:srgbClr val="030303"/>
              </a:solidFill>
            </a:endParaRPr>
          </a:p>
          <a:p>
            <a:pPr marL="342900" indent="-342900" eaLnBrk="1" hangingPunct="1">
              <a:lnSpc>
                <a:spcPct val="90000"/>
              </a:lnSpc>
              <a:buFont typeface="Wingdings 2" charset="2"/>
              <a:buNone/>
            </a:pPr>
            <a:endParaRPr lang="en-US" sz="1800" dirty="0">
              <a:solidFill>
                <a:srgbClr val="030303"/>
              </a:solidFill>
            </a:endParaRPr>
          </a:p>
          <a:p>
            <a:pPr marL="342900" indent="-342900" eaLnBrk="1" hangingPunct="1">
              <a:lnSpc>
                <a:spcPct val="90000"/>
              </a:lnSpc>
              <a:buFont typeface="Wingdings 2" charset="2"/>
              <a:buNone/>
            </a:pPr>
            <a:endParaRPr lang="en-US" sz="1800" dirty="0">
              <a:effectLst>
                <a:outerShdw blurRad="38100" dist="38100" dir="2700000" algn="tl">
                  <a:srgbClr val="FFFFFF"/>
                </a:outerShdw>
              </a:effectLst>
            </a:endParaRPr>
          </a:p>
        </p:txBody>
      </p:sp>
      <p:sp>
        <p:nvSpPr>
          <p:cNvPr id="17412" name="Line 4"/>
          <p:cNvSpPr>
            <a:spLocks noChangeShapeType="1"/>
          </p:cNvSpPr>
          <p:nvPr/>
        </p:nvSpPr>
        <p:spPr bwMode="auto">
          <a:xfrm>
            <a:off x="129540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a:t>Evaluation Plan</a:t>
            </a:r>
            <a:endParaRPr lang="en-US"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1447800" y="1295400"/>
            <a:ext cx="7696200" cy="5257800"/>
          </a:xfrm>
        </p:spPr>
        <p:txBody>
          <a:bodyPr>
            <a:normAutofit/>
          </a:bodyPr>
          <a:lstStyle/>
          <a:p>
            <a:pPr marL="36513" indent="82550" eaLnBrk="1" hangingPunct="1">
              <a:lnSpc>
                <a:spcPct val="90000"/>
              </a:lnSpc>
              <a:buFontTx/>
              <a:buNone/>
            </a:pPr>
            <a:r>
              <a:rPr lang="en-US" sz="2400" dirty="0">
                <a:solidFill>
                  <a:srgbClr val="030303"/>
                </a:solidFill>
              </a:rPr>
              <a:t>Methods:</a:t>
            </a: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Participate </a:t>
            </a:r>
            <a:r>
              <a:rPr lang="en-US" sz="2000" dirty="0">
                <a:solidFill>
                  <a:srgbClr val="030303"/>
                </a:solidFill>
              </a:rPr>
              <a:t>in regular</a:t>
            </a:r>
            <a:r>
              <a:rPr lang="en-US" sz="2000" dirty="0" smtClean="0">
                <a:solidFill>
                  <a:srgbClr val="030303"/>
                </a:solidFill>
              </a:rPr>
              <a:t> project-</a:t>
            </a:r>
            <a:r>
              <a:rPr lang="en-US" sz="2000" dirty="0">
                <a:solidFill>
                  <a:srgbClr val="030303"/>
                </a:solidFill>
              </a:rPr>
              <a:t>related meetings and events</a:t>
            </a: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Survey </a:t>
            </a:r>
            <a:r>
              <a:rPr lang="en-US" sz="2000" dirty="0">
                <a:solidFill>
                  <a:srgbClr val="030303"/>
                </a:solidFill>
              </a:rPr>
              <a:t>participating and comparison teachers </a:t>
            </a:r>
            <a:endParaRPr lang="en-US" sz="2000" dirty="0" smtClean="0">
              <a:solidFill>
                <a:srgbClr val="030303"/>
              </a:solidFill>
            </a:endParaRPr>
          </a:p>
          <a:p>
            <a:pPr marL="508000" lvl="1" indent="-274638" eaLnBrk="1" hangingPunct="1">
              <a:lnSpc>
                <a:spcPct val="90000"/>
              </a:lnSpc>
              <a:buFont typeface="Times" charset="0"/>
              <a:buChar char="•"/>
            </a:pPr>
            <a:r>
              <a:rPr lang="en-US" sz="2000" dirty="0" smtClean="0">
                <a:solidFill>
                  <a:srgbClr val="030303"/>
                </a:solidFill>
              </a:rPr>
              <a:t>Assessments </a:t>
            </a:r>
            <a:r>
              <a:rPr lang="en-US" sz="2000" dirty="0">
                <a:solidFill>
                  <a:srgbClr val="030303"/>
                </a:solidFill>
              </a:rPr>
              <a:t>of teacher content knowledge and pedagogical approaches (pre and post</a:t>
            </a:r>
            <a:r>
              <a:rPr lang="en-US" sz="2000" dirty="0" smtClean="0">
                <a:solidFill>
                  <a:srgbClr val="030303"/>
                </a:solidFill>
              </a:rPr>
              <a:t>)</a:t>
            </a:r>
          </a:p>
          <a:p>
            <a:pPr marL="508000" lvl="1" indent="-274638">
              <a:lnSpc>
                <a:spcPct val="90000"/>
              </a:lnSpc>
              <a:buFont typeface="Times" charset="0"/>
              <a:buChar char="•"/>
            </a:pPr>
            <a:r>
              <a:rPr lang="en-US" sz="2000" dirty="0">
                <a:solidFill>
                  <a:srgbClr val="030303"/>
                </a:solidFill>
              </a:rPr>
              <a:t>O</a:t>
            </a:r>
            <a:r>
              <a:rPr lang="en-US" sz="2000" dirty="0" smtClean="0">
                <a:solidFill>
                  <a:srgbClr val="030303"/>
                </a:solidFill>
              </a:rPr>
              <a:t>bservations of a sample of teachers’ classrooms and of project activities</a:t>
            </a:r>
          </a:p>
          <a:p>
            <a:pPr marL="508000" lvl="1" indent="-274638" eaLnBrk="1" hangingPunct="1">
              <a:lnSpc>
                <a:spcPct val="90000"/>
              </a:lnSpc>
              <a:buFont typeface="Times" charset="0"/>
              <a:buChar char="•"/>
            </a:pPr>
            <a:r>
              <a:rPr lang="en-US" sz="2000" dirty="0" smtClean="0">
                <a:solidFill>
                  <a:srgbClr val="030303"/>
                </a:solidFill>
              </a:rPr>
              <a:t>Assessments </a:t>
            </a:r>
            <a:r>
              <a:rPr lang="en-US" sz="2000" dirty="0">
                <a:solidFill>
                  <a:srgbClr val="030303"/>
                </a:solidFill>
              </a:rPr>
              <a:t>of students in classrooms of participating and comparison students</a:t>
            </a:r>
            <a:endParaRPr lang="en-US" sz="2200" dirty="0" smtClean="0">
              <a:solidFill>
                <a:srgbClr val="030303"/>
              </a:solidFill>
            </a:endParaRPr>
          </a:p>
          <a:p>
            <a:pPr marL="508000" lvl="1" indent="-274638" eaLnBrk="1" hangingPunct="1">
              <a:lnSpc>
                <a:spcPct val="90000"/>
              </a:lnSpc>
              <a:buFontTx/>
              <a:buNone/>
            </a:pPr>
            <a:endParaRPr lang="en-US" sz="1800" dirty="0" smtClean="0">
              <a:solidFill>
                <a:srgbClr val="030303"/>
              </a:solidFill>
            </a:endParaRPr>
          </a:p>
        </p:txBody>
      </p:sp>
      <p:sp>
        <p:nvSpPr>
          <p:cNvPr id="19460" name="Line 4"/>
          <p:cNvSpPr>
            <a:spLocks noChangeShapeType="1"/>
          </p:cNvSpPr>
          <p:nvPr/>
        </p:nvSpPr>
        <p:spPr bwMode="auto">
          <a:xfrm>
            <a:off x="129540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t>Technology Confidence Increased </a:t>
            </a:r>
            <a:endParaRPr lang="en-US" dirty="0">
              <a:effectLst>
                <a:outerShdw blurRad="38100" dist="38100" dir="2700000" algn="tl">
                  <a:srgbClr val="000000"/>
                </a:outerShdw>
              </a:effectLst>
            </a:endParaRPr>
          </a:p>
        </p:txBody>
      </p:sp>
      <p:sp>
        <p:nvSpPr>
          <p:cNvPr id="19460" name="Line 4"/>
          <p:cNvSpPr>
            <a:spLocks noChangeShapeType="1"/>
          </p:cNvSpPr>
          <p:nvPr/>
        </p:nvSpPr>
        <p:spPr bwMode="auto">
          <a:xfrm>
            <a:off x="313136" y="1143000"/>
            <a:ext cx="8373664"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6" name="Chart 5"/>
          <p:cNvGraphicFramePr/>
          <p:nvPr/>
        </p:nvGraphicFramePr>
        <p:xfrm>
          <a:off x="852425" y="1666875"/>
          <a:ext cx="6767575" cy="4619625"/>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t>   Technology Confidence Increased </a:t>
            </a:r>
            <a:endParaRPr lang="en-US" dirty="0">
              <a:effectLst>
                <a:outerShdw blurRad="38100" dist="38100" dir="2700000" algn="tl">
                  <a:srgbClr val="000000"/>
                </a:outerShdw>
              </a:effectLst>
            </a:endParaRPr>
          </a:p>
        </p:txBody>
      </p:sp>
      <p:sp>
        <p:nvSpPr>
          <p:cNvPr id="19460" name="Line 4"/>
          <p:cNvSpPr>
            <a:spLocks noChangeShapeType="1"/>
          </p:cNvSpPr>
          <p:nvPr/>
        </p:nvSpPr>
        <p:spPr bwMode="auto">
          <a:xfrm>
            <a:off x="73065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5" name="Chart 4"/>
          <p:cNvGraphicFramePr/>
          <p:nvPr/>
        </p:nvGraphicFramePr>
        <p:xfrm>
          <a:off x="984250" y="1489164"/>
          <a:ext cx="6731000" cy="4344987"/>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t>  Content Knowledge Increased</a:t>
            </a:r>
            <a:endParaRPr lang="en-US" dirty="0">
              <a:effectLst>
                <a:outerShdw blurRad="38100" dist="38100" dir="2700000" algn="tl">
                  <a:srgbClr val="000000"/>
                </a:outerShdw>
              </a:effectLst>
            </a:endParaRPr>
          </a:p>
        </p:txBody>
      </p:sp>
      <p:sp>
        <p:nvSpPr>
          <p:cNvPr id="19460" name="Line 4"/>
          <p:cNvSpPr>
            <a:spLocks noChangeShapeType="1"/>
          </p:cNvSpPr>
          <p:nvPr/>
        </p:nvSpPr>
        <p:spPr bwMode="auto">
          <a:xfrm>
            <a:off x="577254"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6" name="Chart 5"/>
          <p:cNvGraphicFramePr/>
          <p:nvPr/>
        </p:nvGraphicFramePr>
        <p:xfrm>
          <a:off x="1889125" y="1651001"/>
          <a:ext cx="5365750" cy="4333874"/>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t>  Positive Impact Reported</a:t>
            </a:r>
            <a:endParaRPr lang="en-US" dirty="0">
              <a:effectLst>
                <a:outerShdw blurRad="38100" dist="38100" dir="2700000" algn="tl">
                  <a:srgbClr val="000000"/>
                </a:outerShdw>
              </a:effectLst>
            </a:endParaRPr>
          </a:p>
        </p:txBody>
      </p:sp>
      <p:sp>
        <p:nvSpPr>
          <p:cNvPr id="19460" name="Line 4"/>
          <p:cNvSpPr>
            <a:spLocks noChangeShapeType="1"/>
          </p:cNvSpPr>
          <p:nvPr/>
        </p:nvSpPr>
        <p:spPr bwMode="auto">
          <a:xfrm>
            <a:off x="577254"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graphicFrame>
        <p:nvGraphicFramePr>
          <p:cNvPr id="6" name="Chart 5"/>
          <p:cNvGraphicFramePr/>
          <p:nvPr/>
        </p:nvGraphicFramePr>
        <p:xfrm>
          <a:off x="1012163" y="1559738"/>
          <a:ext cx="6468301" cy="4371975"/>
        </p:xfrm>
        <a:graphic>
          <a:graphicData uri="http://schemas.openxmlformats.org/drawingml/2006/chart">
            <c:chart xmlns:c="http://schemas.openxmlformats.org/drawingml/2006/chart" xmlns:r="http://schemas.openxmlformats.org/officeDocument/2006/relationships" r:id="rId3"/>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effectLst>
                  <a:outerShdw blurRad="38100" dist="38100" dir="2700000" algn="tl">
                    <a:srgbClr val="000000"/>
                  </a:outerShdw>
                </a:effectLst>
              </a:rPr>
              <a:t>Benefits Reported</a:t>
            </a:r>
            <a:endParaRPr lang="en-US"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1447800" y="1295400"/>
            <a:ext cx="7696200" cy="5257800"/>
          </a:xfrm>
        </p:spPr>
        <p:txBody>
          <a:bodyPr>
            <a:normAutofit/>
          </a:bodyPr>
          <a:lstStyle/>
          <a:p>
            <a:pPr marL="508000" lvl="1" indent="-274638" eaLnBrk="1" hangingPunct="1">
              <a:lnSpc>
                <a:spcPct val="90000"/>
              </a:lnSpc>
              <a:buNone/>
            </a:pPr>
            <a:r>
              <a:rPr lang="en-US" sz="2000" dirty="0" smtClean="0">
                <a:solidFill>
                  <a:srgbClr val="030303"/>
                </a:solidFill>
              </a:rPr>
              <a:t>Teachers learned content:</a:t>
            </a:r>
          </a:p>
          <a:p>
            <a:pPr marL="508000" lvl="1" indent="-274638">
              <a:lnSpc>
                <a:spcPct val="90000"/>
              </a:lnSpc>
              <a:buNone/>
            </a:pPr>
            <a:r>
              <a:rPr lang="en-US" sz="2000" i="1" dirty="0" smtClean="0"/>
              <a:t>Friction, how it affects braking in cars or the surface in a variety of sports, such as hockey, bowling or curling. Gravity, how parabolic curves are created when things are thrown, its affect on different items when wind resistance is taken out of the equation. Centripetal forces while driving or on a rollercoaster. Different kinds of energy - potential, kinetic, spring and how it relates to jumping, </a:t>
            </a:r>
            <a:r>
              <a:rPr lang="en-US" sz="2000" i="1" dirty="0" smtClean="0"/>
              <a:t>roller coasters </a:t>
            </a:r>
            <a:r>
              <a:rPr lang="en-US" sz="2000" i="1" dirty="0" smtClean="0"/>
              <a:t>and other objects moving</a:t>
            </a:r>
            <a:r>
              <a:rPr lang="en-US" sz="2000" i="1" dirty="0" smtClean="0"/>
              <a:t>.</a:t>
            </a:r>
          </a:p>
          <a:p>
            <a:pPr marL="508000" lvl="1" indent="-274638">
              <a:lnSpc>
                <a:spcPct val="90000"/>
              </a:lnSpc>
              <a:buNone/>
            </a:pPr>
            <a:endParaRPr lang="en-US" sz="2000" dirty="0" smtClean="0">
              <a:solidFill>
                <a:srgbClr val="030303"/>
              </a:solidFill>
            </a:endParaRPr>
          </a:p>
          <a:p>
            <a:pPr marL="508000" lvl="1" indent="-274638">
              <a:lnSpc>
                <a:spcPct val="90000"/>
              </a:lnSpc>
              <a:buNone/>
            </a:pPr>
            <a:r>
              <a:rPr lang="en-US" sz="2000" i="1" dirty="0" smtClean="0"/>
              <a:t>I've always had a pretty good grasp on technology, but what I liked especially about this class is how it showed me to use the "mundane" software in more interactive ways. For example, before this class I never would have thought to create a bar graph with my first graders using excel. Word became a stepping stone for my students before moving their data and informational paragraphs to Prezi. It really helped me see the full potential of all my tech-tools.</a:t>
            </a:r>
            <a:endParaRPr lang="en-US" sz="2000" i="1" dirty="0" smtClean="0">
              <a:solidFill>
                <a:srgbClr val="030303"/>
              </a:solidFill>
            </a:endParaRPr>
          </a:p>
        </p:txBody>
      </p:sp>
      <p:sp>
        <p:nvSpPr>
          <p:cNvPr id="19460" name="Line 4"/>
          <p:cNvSpPr>
            <a:spLocks noChangeShapeType="1"/>
          </p:cNvSpPr>
          <p:nvPr/>
        </p:nvSpPr>
        <p:spPr bwMode="auto">
          <a:xfrm>
            <a:off x="129540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62" name="Rectangle 2"/>
          <p:cNvSpPr>
            <a:spLocks noGrp="1" noChangeArrowheads="1"/>
          </p:cNvSpPr>
          <p:nvPr>
            <p:ph type="title" idx="4294967295"/>
          </p:nvPr>
        </p:nvSpPr>
        <p:spPr>
          <a:xfrm>
            <a:off x="0" y="274638"/>
            <a:ext cx="8229600" cy="1143000"/>
          </a:xfrm>
        </p:spPr>
        <p:txBody>
          <a:bodyPr anchorCtr="1">
            <a:normAutofit/>
          </a:bodyPr>
          <a:lstStyle/>
          <a:p>
            <a:pPr eaLnBrk="1" hangingPunct="1"/>
            <a:r>
              <a:rPr lang="en-US" dirty="0" smtClean="0">
                <a:effectLst>
                  <a:outerShdw blurRad="38100" dist="38100" dir="2700000" algn="tl">
                    <a:srgbClr val="000000"/>
                  </a:outerShdw>
                </a:effectLst>
              </a:rPr>
              <a:t>Benefits Reported</a:t>
            </a:r>
            <a:endParaRPr lang="en-US" dirty="0">
              <a:effectLst>
                <a:outerShdw blurRad="38100" dist="38100" dir="2700000" algn="tl">
                  <a:srgbClr val="000000"/>
                </a:outerShdw>
              </a:effectLst>
            </a:endParaRPr>
          </a:p>
        </p:txBody>
      </p:sp>
      <p:sp>
        <p:nvSpPr>
          <p:cNvPr id="40963" name="Rectangle 3"/>
          <p:cNvSpPr>
            <a:spLocks noGrp="1" noChangeArrowheads="1"/>
          </p:cNvSpPr>
          <p:nvPr>
            <p:ph type="body" idx="4294967295"/>
          </p:nvPr>
        </p:nvSpPr>
        <p:spPr>
          <a:xfrm>
            <a:off x="1447800" y="1295400"/>
            <a:ext cx="7696200" cy="5257800"/>
          </a:xfrm>
        </p:spPr>
        <p:txBody>
          <a:bodyPr>
            <a:normAutofit/>
          </a:bodyPr>
          <a:lstStyle/>
          <a:p>
            <a:pPr marL="508000" lvl="1" indent="-274638" eaLnBrk="1" hangingPunct="1">
              <a:lnSpc>
                <a:spcPct val="90000"/>
              </a:lnSpc>
              <a:buNone/>
            </a:pPr>
            <a:r>
              <a:rPr lang="en-US" sz="2000" dirty="0" smtClean="0">
                <a:solidFill>
                  <a:srgbClr val="030303"/>
                </a:solidFill>
              </a:rPr>
              <a:t>Teachers learned technology:</a:t>
            </a:r>
          </a:p>
          <a:p>
            <a:pPr marL="508000" lvl="1" indent="-274638">
              <a:lnSpc>
                <a:spcPct val="90000"/>
              </a:lnSpc>
              <a:buNone/>
            </a:pPr>
            <a:endParaRPr lang="en-US" sz="2000" dirty="0" smtClean="0">
              <a:solidFill>
                <a:srgbClr val="030303"/>
              </a:solidFill>
            </a:endParaRPr>
          </a:p>
          <a:p>
            <a:pPr marL="508000" lvl="1" indent="-274638">
              <a:lnSpc>
                <a:spcPct val="90000"/>
              </a:lnSpc>
              <a:buNone/>
            </a:pPr>
            <a:r>
              <a:rPr lang="en-US" sz="2000" i="1" dirty="0" smtClean="0"/>
              <a:t>I've always had a pretty good grasp on technology, but what I liked especially about this class is how it showed me to use the "mundane" software in more interactive ways. For example, before this class I never would have thought to create a bar graph with my first graders using excel. Word became a stepping stone for my students before moving their data and informational paragraphs to Prezi. It really helped me see the full potential of all my tech-tools.</a:t>
            </a:r>
            <a:endParaRPr lang="en-US" sz="2000" i="1" dirty="0" smtClean="0">
              <a:solidFill>
                <a:srgbClr val="030303"/>
              </a:solidFill>
            </a:endParaRPr>
          </a:p>
        </p:txBody>
      </p:sp>
      <p:sp>
        <p:nvSpPr>
          <p:cNvPr id="19460" name="Line 4"/>
          <p:cNvSpPr>
            <a:spLocks noChangeShapeType="1"/>
          </p:cNvSpPr>
          <p:nvPr/>
        </p:nvSpPr>
        <p:spPr bwMode="auto">
          <a:xfrm>
            <a:off x="1295400" y="1143000"/>
            <a:ext cx="7391400" cy="0"/>
          </a:xfrm>
          <a:prstGeom prst="line">
            <a:avLst/>
          </a:prstGeom>
          <a:noFill/>
          <a:ln w="25400">
            <a:solidFill>
              <a:srgbClr val="800000"/>
            </a:solidFill>
            <a:round/>
            <a:headEnd/>
            <a:tailEnd/>
          </a:ln>
        </p:spPr>
        <p:txBody>
          <a:bodyPr wrap="none" anchor="ctr">
            <a:prstTxWarp prst="textNoShape">
              <a:avLst/>
            </a:prstTxWarp>
          </a:bodyPr>
          <a:lstStyle/>
          <a:p>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1264</TotalTime>
  <Words>478</Words>
  <Application>Microsoft Macintosh PowerPoint</Application>
  <PresentationFormat>On-screen Show (4:3)</PresentationFormat>
  <Paragraphs>54</Paragraphs>
  <Slides>10</Slides>
  <Notes>9</Notes>
  <HiddenSlides>0</HiddenSlides>
  <MMClips>0</MMClips>
  <ScaleCrop>false</ScaleCrop>
  <HeadingPairs>
    <vt:vector size="4" baseType="variant">
      <vt:variant>
        <vt:lpstr>Design Template</vt:lpstr>
      </vt:variant>
      <vt:variant>
        <vt:i4>1</vt:i4>
      </vt:variant>
      <vt:variant>
        <vt:lpstr>Slide Titles</vt:lpstr>
      </vt:variant>
      <vt:variant>
        <vt:i4>10</vt:i4>
      </vt:variant>
    </vt:vector>
  </HeadingPairs>
  <TitlesOfParts>
    <vt:vector size="11" baseType="lpstr">
      <vt:lpstr>Office Theme</vt:lpstr>
      <vt:lpstr>Local Evaluation Overview and Preliminary Findings</vt:lpstr>
      <vt:lpstr>Overview of Evaluation</vt:lpstr>
      <vt:lpstr>Evaluation Plan</vt:lpstr>
      <vt:lpstr>Technology Confidence Increased </vt:lpstr>
      <vt:lpstr>   Technology Confidence Increased </vt:lpstr>
      <vt:lpstr>  Content Knowledge Increased</vt:lpstr>
      <vt:lpstr>  Positive Impact Reported</vt:lpstr>
      <vt:lpstr>Benefits Reported</vt:lpstr>
      <vt:lpstr>Benefits Reported</vt:lpstr>
      <vt:lpstr>Next Steps</vt:lpstr>
    </vt:vector>
  </TitlesOfParts>
  <Company>Lesley University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Local Evaluation Overview</dc:title>
  <dc:creator>Diane Schilder</dc:creator>
  <cp:lastModifiedBy>Diane Schilder</cp:lastModifiedBy>
  <cp:revision>17</cp:revision>
  <dcterms:created xsi:type="dcterms:W3CDTF">2013-06-11T17:23:54Z</dcterms:created>
  <dcterms:modified xsi:type="dcterms:W3CDTF">2013-06-11T18:10:35Z</dcterms:modified>
</cp:coreProperties>
</file>

<file path=docProps/thumbnail.jpeg>
</file>